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nva Sans" panose="020B0604020202020204" charset="0"/>
      <p:regular r:id="rId14"/>
    </p:embeddedFont>
    <p:embeddedFont>
      <p:font typeface="Canva Sans Bold" panose="020B0604020202020204" charset="0"/>
      <p:regular r:id="rId15"/>
    </p:embeddedFont>
    <p:embeddedFont>
      <p:font typeface="Gulfs Display" panose="020B0604020202020204" charset="0"/>
      <p:regular r:id="rId16"/>
    </p:embeddedFont>
    <p:embeddedFont>
      <p:font typeface="Poppins" panose="00000500000000000000" pitchFamily="2" charset="0"/>
      <p:regular r:id="rId17"/>
    </p:embeddedFont>
    <p:embeddedFont>
      <p:font typeface="Poppins Bold" panose="020B0604020202020204" charset="0"/>
      <p:regular r:id="rId18"/>
    </p:embeddedFont>
    <p:embeddedFont>
      <p:font typeface="Poppins Bold Italics" panose="020B0604020202020204" charset="0"/>
      <p:regular r:id="rId19"/>
    </p:embeddedFont>
    <p:embeddedFont>
      <p:font typeface="Poppins Medium" panose="00000600000000000000" pitchFamily="2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EKI MOGOLA" userId="6a14306b7d78992d" providerId="LiveId" clId="{28B2B78B-E6A1-4388-8E1C-6E39343C3FAE}"/>
    <pc:docChg chg="modSld">
      <pc:chgData name="BHEKI MOGOLA" userId="6a14306b7d78992d" providerId="LiveId" clId="{28B2B78B-E6A1-4388-8E1C-6E39343C3FAE}" dt="2025-07-15T19:47:10.849" v="6" actId="1076"/>
      <pc:docMkLst>
        <pc:docMk/>
      </pc:docMkLst>
      <pc:sldChg chg="modSp mod">
        <pc:chgData name="BHEKI MOGOLA" userId="6a14306b7d78992d" providerId="LiveId" clId="{28B2B78B-E6A1-4388-8E1C-6E39343C3FAE}" dt="2025-07-15T19:46:16.199" v="0" actId="14100"/>
        <pc:sldMkLst>
          <pc:docMk/>
          <pc:sldMk cId="0" sldId="260"/>
        </pc:sldMkLst>
        <pc:spChg chg="mod">
          <ac:chgData name="BHEKI MOGOLA" userId="6a14306b7d78992d" providerId="LiveId" clId="{28B2B78B-E6A1-4388-8E1C-6E39343C3FAE}" dt="2025-07-15T19:46:16.199" v="0" actId="14100"/>
          <ac:spMkLst>
            <pc:docMk/>
            <pc:sldMk cId="0" sldId="260"/>
            <ac:spMk id="2" creationId="{00000000-0000-0000-0000-000000000000}"/>
          </ac:spMkLst>
        </pc:spChg>
      </pc:sldChg>
      <pc:sldChg chg="modSp mod">
        <pc:chgData name="BHEKI MOGOLA" userId="6a14306b7d78992d" providerId="LiveId" clId="{28B2B78B-E6A1-4388-8E1C-6E39343C3FAE}" dt="2025-07-15T19:46:25.979" v="1" actId="1076"/>
        <pc:sldMkLst>
          <pc:docMk/>
          <pc:sldMk cId="0" sldId="261"/>
        </pc:sldMkLst>
        <pc:spChg chg="mod">
          <ac:chgData name="BHEKI MOGOLA" userId="6a14306b7d78992d" providerId="LiveId" clId="{28B2B78B-E6A1-4388-8E1C-6E39343C3FAE}" dt="2025-07-15T19:46:25.979" v="1" actId="1076"/>
          <ac:spMkLst>
            <pc:docMk/>
            <pc:sldMk cId="0" sldId="261"/>
            <ac:spMk id="2" creationId="{00000000-0000-0000-0000-000000000000}"/>
          </ac:spMkLst>
        </pc:spChg>
      </pc:sldChg>
      <pc:sldChg chg="modSp mod">
        <pc:chgData name="BHEKI MOGOLA" userId="6a14306b7d78992d" providerId="LiveId" clId="{28B2B78B-E6A1-4388-8E1C-6E39343C3FAE}" dt="2025-07-15T19:47:10.849" v="6" actId="1076"/>
        <pc:sldMkLst>
          <pc:docMk/>
          <pc:sldMk cId="0" sldId="267"/>
        </pc:sldMkLst>
        <pc:spChg chg="mod">
          <ac:chgData name="BHEKI MOGOLA" userId="6a14306b7d78992d" providerId="LiveId" clId="{28B2B78B-E6A1-4388-8E1C-6E39343C3FAE}" dt="2025-07-15T19:47:04.708" v="5" actId="1076"/>
          <ac:spMkLst>
            <pc:docMk/>
            <pc:sldMk cId="0" sldId="267"/>
            <ac:spMk id="2" creationId="{00000000-0000-0000-0000-000000000000}"/>
          </ac:spMkLst>
        </pc:spChg>
        <pc:spChg chg="mod">
          <ac:chgData name="BHEKI MOGOLA" userId="6a14306b7d78992d" providerId="LiveId" clId="{28B2B78B-E6A1-4388-8E1C-6E39343C3FAE}" dt="2025-07-15T19:47:10.849" v="6" actId="1076"/>
          <ac:spMkLst>
            <pc:docMk/>
            <pc:sldMk cId="0" sldId="267"/>
            <ac:spMk id="4" creationId="{00000000-0000-0000-0000-000000000000}"/>
          </ac:spMkLst>
        </pc:spChg>
      </pc:sldChg>
    </pc:docChg>
  </pc:docChgLst>
</pc:chgInfo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5262562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3" name="TextBox 3"/>
          <p:cNvSpPr txBox="1"/>
          <p:nvPr/>
        </p:nvSpPr>
        <p:spPr>
          <a:xfrm>
            <a:off x="0" y="495499"/>
            <a:ext cx="18288000" cy="1910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92"/>
              </a:lnSpc>
            </a:pPr>
            <a:r>
              <a:rPr lang="en-US" sz="7676" spc="-322">
                <a:solidFill>
                  <a:srgbClr val="F4F4F4"/>
                </a:solidFill>
                <a:latin typeface="Gulfs Display"/>
                <a:ea typeface="Gulfs Display"/>
                <a:cs typeface="Gulfs Display"/>
                <a:sym typeface="Gulfs Display"/>
              </a:rPr>
              <a:t>RFM Customer Lifetime Value Analysis</a:t>
            </a:r>
          </a:p>
          <a:p>
            <a:pPr algn="ctr">
              <a:lnSpc>
                <a:spcPts val="7292"/>
              </a:lnSpc>
            </a:pPr>
            <a:endParaRPr lang="en-US" sz="7676" spc="-322">
              <a:solidFill>
                <a:srgbClr val="F4F4F4"/>
              </a:solidFill>
              <a:latin typeface="Gulfs Display"/>
              <a:ea typeface="Gulfs Display"/>
              <a:cs typeface="Gulfs Display"/>
              <a:sym typeface="Gulfs Display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193494" y="2847639"/>
            <a:ext cx="13901012" cy="677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5"/>
              </a:lnSpc>
              <a:spcBef>
                <a:spcPct val="0"/>
              </a:spcBef>
            </a:pPr>
            <a:r>
              <a:rPr lang="en-US" sz="3711" b="1" i="1" spc="-155">
                <a:solidFill>
                  <a:srgbClr val="F4F4F4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Unlocking Customer Insights for Better Business Decisions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9637238"/>
            <a:ext cx="4729694" cy="431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b="1">
                <a:solidFill>
                  <a:srgbClr val="F4F4F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DATE PREPARED: 13/07/2025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729694" y="5743575"/>
            <a:ext cx="7879527" cy="671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2"/>
              </a:lnSpc>
            </a:pPr>
            <a:r>
              <a:rPr lang="en-US" sz="3930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PRESENT BY: BHEKI MOGOLA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2987147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3" name="TextBox 3"/>
          <p:cNvSpPr txBox="1"/>
          <p:nvPr/>
        </p:nvSpPr>
        <p:spPr>
          <a:xfrm>
            <a:off x="-247454" y="1114425"/>
            <a:ext cx="9391454" cy="1617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1"/>
              </a:lnSpc>
            </a:pPr>
            <a:r>
              <a:rPr lang="en-US" sz="6254" b="1" spc="-262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Value to Stakeholders</a:t>
            </a:r>
          </a:p>
          <a:p>
            <a:pPr algn="ctr">
              <a:lnSpc>
                <a:spcPts val="5941"/>
              </a:lnSpc>
            </a:pPr>
            <a:endParaRPr lang="en-US" sz="6254" b="1" spc="-262">
              <a:solidFill>
                <a:srgbClr val="F4F4F4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80181" y="0"/>
            <a:ext cx="8207819" cy="10287000"/>
            <a:chOff x="0" y="0"/>
            <a:chExt cx="1271606" cy="15937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71606" cy="1593725"/>
            </a:xfrm>
            <a:custGeom>
              <a:avLst/>
              <a:gdLst/>
              <a:ahLst/>
              <a:cxnLst/>
              <a:rect l="l" t="t" r="r" b="b"/>
              <a:pathLst>
                <a:path w="1271606" h="1593725">
                  <a:moveTo>
                    <a:pt x="57537" y="0"/>
                  </a:moveTo>
                  <a:lnTo>
                    <a:pt x="1214068" y="0"/>
                  </a:lnTo>
                  <a:cubicBezTo>
                    <a:pt x="1245845" y="0"/>
                    <a:pt x="1271606" y="25760"/>
                    <a:pt x="1271606" y="57537"/>
                  </a:cubicBezTo>
                  <a:lnTo>
                    <a:pt x="1271606" y="1536188"/>
                  </a:lnTo>
                  <a:cubicBezTo>
                    <a:pt x="1271606" y="1567965"/>
                    <a:pt x="1245845" y="1593725"/>
                    <a:pt x="1214068" y="1593725"/>
                  </a:cubicBezTo>
                  <a:lnTo>
                    <a:pt x="57537" y="1593725"/>
                  </a:lnTo>
                  <a:cubicBezTo>
                    <a:pt x="25760" y="1593725"/>
                    <a:pt x="0" y="1567965"/>
                    <a:pt x="0" y="1536188"/>
                  </a:cubicBezTo>
                  <a:lnTo>
                    <a:pt x="0" y="57537"/>
                  </a:lnTo>
                  <a:cubicBezTo>
                    <a:pt x="0" y="25760"/>
                    <a:pt x="25760" y="0"/>
                    <a:pt x="57537" y="0"/>
                  </a:cubicBezTo>
                  <a:close/>
                </a:path>
              </a:pathLst>
            </a:custGeom>
            <a:blipFill>
              <a:blip r:embed="rId2"/>
              <a:stretch>
                <a:fillRect l="-43998" r="-43998"/>
              </a:stretch>
            </a:blipFill>
            <a:ln w="9525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0" y="2896659"/>
            <a:ext cx="7995716" cy="2246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8354" lvl="1" indent="-339177" algn="ctr">
              <a:lnSpc>
                <a:spcPts val="4398"/>
              </a:lnSpc>
              <a:buFont typeface="Arial"/>
              <a:buChar char="•"/>
            </a:pPr>
            <a:r>
              <a:rPr lang="en-US" sz="3141" b="1" spc="65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DATA-DRIVEN CUSTOMER STRATEGY</a:t>
            </a:r>
          </a:p>
          <a:p>
            <a:pPr marL="678354" lvl="1" indent="-339177" algn="l">
              <a:lnSpc>
                <a:spcPts val="4398"/>
              </a:lnSpc>
              <a:buFont typeface="Arial"/>
              <a:buChar char="•"/>
            </a:pPr>
            <a:r>
              <a:rPr lang="en-US" sz="3141" b="1" spc="65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Increased marketing ROI</a:t>
            </a:r>
          </a:p>
          <a:p>
            <a:pPr marL="678354" lvl="1" indent="-339177" algn="ctr">
              <a:lnSpc>
                <a:spcPts val="4398"/>
              </a:lnSpc>
              <a:buFont typeface="Arial"/>
              <a:buChar char="•"/>
            </a:pPr>
            <a:r>
              <a:rPr lang="en-US" sz="3141" b="1" spc="65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Improved retention and revenue</a:t>
            </a:r>
          </a:p>
          <a:p>
            <a:pPr algn="ctr">
              <a:lnSpc>
                <a:spcPts val="4398"/>
              </a:lnSpc>
              <a:spcBef>
                <a:spcPct val="0"/>
              </a:spcBef>
            </a:pPr>
            <a:endParaRPr lang="en-US" sz="3141" b="1" spc="65">
              <a:solidFill>
                <a:srgbClr val="F4F4F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2987147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3" name="TextBox 3"/>
          <p:cNvSpPr txBox="1"/>
          <p:nvPr/>
        </p:nvSpPr>
        <p:spPr>
          <a:xfrm>
            <a:off x="-247454" y="1114425"/>
            <a:ext cx="4901938" cy="865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1"/>
              </a:lnSpc>
            </a:pPr>
            <a:r>
              <a:rPr lang="en-US" sz="6254" b="1" spc="-262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Next Steps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080181" y="0"/>
            <a:ext cx="8207819" cy="10287000"/>
            <a:chOff x="0" y="0"/>
            <a:chExt cx="1271606" cy="15937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71606" cy="1593725"/>
            </a:xfrm>
            <a:custGeom>
              <a:avLst/>
              <a:gdLst/>
              <a:ahLst/>
              <a:cxnLst/>
              <a:rect l="l" t="t" r="r" b="b"/>
              <a:pathLst>
                <a:path w="1271606" h="1593725">
                  <a:moveTo>
                    <a:pt x="57537" y="0"/>
                  </a:moveTo>
                  <a:lnTo>
                    <a:pt x="1214068" y="0"/>
                  </a:lnTo>
                  <a:cubicBezTo>
                    <a:pt x="1245845" y="0"/>
                    <a:pt x="1271606" y="25760"/>
                    <a:pt x="1271606" y="57537"/>
                  </a:cubicBezTo>
                  <a:lnTo>
                    <a:pt x="1271606" y="1536188"/>
                  </a:lnTo>
                  <a:cubicBezTo>
                    <a:pt x="1271606" y="1567965"/>
                    <a:pt x="1245845" y="1593725"/>
                    <a:pt x="1214068" y="1593725"/>
                  </a:cubicBezTo>
                  <a:lnTo>
                    <a:pt x="57537" y="1593725"/>
                  </a:lnTo>
                  <a:cubicBezTo>
                    <a:pt x="25760" y="1593725"/>
                    <a:pt x="0" y="1567965"/>
                    <a:pt x="0" y="1536188"/>
                  </a:cubicBezTo>
                  <a:lnTo>
                    <a:pt x="0" y="57537"/>
                  </a:lnTo>
                  <a:cubicBezTo>
                    <a:pt x="0" y="25760"/>
                    <a:pt x="25760" y="0"/>
                    <a:pt x="57537" y="0"/>
                  </a:cubicBezTo>
                  <a:close/>
                </a:path>
              </a:pathLst>
            </a:custGeom>
            <a:blipFill>
              <a:blip r:embed="rId2"/>
              <a:stretch>
                <a:fillRect l="-43998" r="-43998"/>
              </a:stretch>
            </a:blipFill>
            <a:ln w="9525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7206" y="2896659"/>
            <a:ext cx="7581305" cy="2225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8354" lvl="1" indent="-339177" algn="l">
              <a:lnSpc>
                <a:spcPts val="4398"/>
              </a:lnSpc>
              <a:buFont typeface="Arial"/>
              <a:buChar char="•"/>
            </a:pPr>
            <a:r>
              <a:rPr lang="en-US" sz="3141" b="1" spc="65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INCORPORATE CLTV PREDICTION</a:t>
            </a:r>
          </a:p>
          <a:p>
            <a:pPr marL="678354" lvl="1" indent="-339177" algn="l">
              <a:lnSpc>
                <a:spcPts val="4398"/>
              </a:lnSpc>
              <a:buFont typeface="Arial"/>
              <a:buChar char="•"/>
            </a:pPr>
            <a:r>
              <a:rPr lang="en-US" sz="3141" b="1" spc="65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Add churn analysis</a:t>
            </a:r>
          </a:p>
          <a:p>
            <a:pPr marL="678354" lvl="1" indent="-339177" algn="ctr">
              <a:lnSpc>
                <a:spcPts val="4398"/>
              </a:lnSpc>
              <a:buFont typeface="Arial"/>
              <a:buChar char="•"/>
            </a:pPr>
            <a:r>
              <a:rPr lang="en-US" sz="3141" b="1" spc="65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Automate RFM scoring pipeline</a:t>
            </a:r>
          </a:p>
          <a:p>
            <a:pPr algn="ctr">
              <a:lnSpc>
                <a:spcPts val="4398"/>
              </a:lnSpc>
              <a:spcBef>
                <a:spcPct val="0"/>
              </a:spcBef>
            </a:pPr>
            <a:endParaRPr lang="en-US" sz="3141" b="1" spc="65">
              <a:solidFill>
                <a:srgbClr val="F4F4F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38800" y="1028700"/>
            <a:ext cx="6437067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</a:t>
            </a:r>
          </a:p>
        </p:txBody>
      </p:sp>
      <p:sp>
        <p:nvSpPr>
          <p:cNvPr id="3" name="AutoShape 3"/>
          <p:cNvSpPr/>
          <p:nvPr/>
        </p:nvSpPr>
        <p:spPr>
          <a:xfrm flipV="1">
            <a:off x="152400" y="3139547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4" name="TextBox 4"/>
          <p:cNvSpPr txBox="1"/>
          <p:nvPr/>
        </p:nvSpPr>
        <p:spPr>
          <a:xfrm>
            <a:off x="4999143" y="4318944"/>
            <a:ext cx="8289713" cy="82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3"/>
              </a:lnSpc>
              <a:spcBef>
                <a:spcPct val="0"/>
              </a:spcBef>
            </a:pPr>
            <a:r>
              <a:rPr lang="en-US" sz="4566" b="1" spc="95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QUESTIONS &amp; DISCUSSION?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2333513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3" name="TextBox 3"/>
          <p:cNvSpPr txBox="1"/>
          <p:nvPr/>
        </p:nvSpPr>
        <p:spPr>
          <a:xfrm>
            <a:off x="0" y="492975"/>
            <a:ext cx="8689442" cy="1185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19"/>
              </a:lnSpc>
            </a:pPr>
            <a:r>
              <a:rPr lang="en-US" sz="8546" b="1" spc="-358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Project Overview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586997" y="0"/>
            <a:ext cx="9297103" cy="10287000"/>
            <a:chOff x="0" y="0"/>
            <a:chExt cx="1440365" cy="15937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40365" cy="1593725"/>
            </a:xfrm>
            <a:custGeom>
              <a:avLst/>
              <a:gdLst/>
              <a:ahLst/>
              <a:cxnLst/>
              <a:rect l="l" t="t" r="r" b="b"/>
              <a:pathLst>
                <a:path w="1440365" h="1593725">
                  <a:moveTo>
                    <a:pt x="50796" y="0"/>
                  </a:moveTo>
                  <a:lnTo>
                    <a:pt x="1389568" y="0"/>
                  </a:lnTo>
                  <a:cubicBezTo>
                    <a:pt x="1417622" y="0"/>
                    <a:pt x="1440365" y="22742"/>
                    <a:pt x="1440365" y="50796"/>
                  </a:cubicBezTo>
                  <a:lnTo>
                    <a:pt x="1440365" y="1542929"/>
                  </a:lnTo>
                  <a:cubicBezTo>
                    <a:pt x="1440365" y="1556401"/>
                    <a:pt x="1435013" y="1569322"/>
                    <a:pt x="1425487" y="1578848"/>
                  </a:cubicBezTo>
                  <a:cubicBezTo>
                    <a:pt x="1415961" y="1588374"/>
                    <a:pt x="1403040" y="1593725"/>
                    <a:pt x="1389568" y="1593725"/>
                  </a:cubicBezTo>
                  <a:lnTo>
                    <a:pt x="50796" y="1593725"/>
                  </a:lnTo>
                  <a:cubicBezTo>
                    <a:pt x="22742" y="1593725"/>
                    <a:pt x="0" y="1570983"/>
                    <a:pt x="0" y="1542929"/>
                  </a:cubicBezTo>
                  <a:lnTo>
                    <a:pt x="0" y="50796"/>
                  </a:lnTo>
                  <a:cubicBezTo>
                    <a:pt x="0" y="37324"/>
                    <a:pt x="5352" y="24404"/>
                    <a:pt x="14878" y="14878"/>
                  </a:cubicBezTo>
                  <a:cubicBezTo>
                    <a:pt x="24404" y="5352"/>
                    <a:pt x="37324" y="0"/>
                    <a:pt x="50796" y="0"/>
                  </a:cubicBezTo>
                  <a:close/>
                </a:path>
              </a:pathLst>
            </a:custGeom>
            <a:blipFill>
              <a:blip r:embed="rId2"/>
              <a:stretch>
                <a:fillRect t="-17825" b="-17825"/>
              </a:stretch>
            </a:blipFill>
            <a:ln w="9525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54558" y="2238263"/>
            <a:ext cx="9586997" cy="7398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50"/>
              </a:lnSpc>
            </a:pPr>
            <a:r>
              <a:rPr lang="en-US" sz="3464" b="1" u="sng" spc="72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OBJECTIVE:</a:t>
            </a:r>
          </a:p>
          <a:p>
            <a:pPr marL="1496125" lvl="2" indent="-498708" algn="l">
              <a:lnSpc>
                <a:spcPts val="4850"/>
              </a:lnSpc>
              <a:buFont typeface="Arial"/>
              <a:buChar char="⚬"/>
            </a:pPr>
            <a:r>
              <a:rPr lang="en-US" sz="3464" b="1" spc="7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Segment customers based on purchasing behavior.</a:t>
            </a:r>
          </a:p>
          <a:p>
            <a:pPr marL="1496125" lvl="2" indent="-498708" algn="l">
              <a:lnSpc>
                <a:spcPts val="4850"/>
              </a:lnSpc>
              <a:buFont typeface="Arial"/>
              <a:buChar char="⚬"/>
            </a:pPr>
            <a:r>
              <a:rPr lang="en-US" sz="3464" b="1" spc="7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Deliver insights that support retention and marketing strategies.</a:t>
            </a:r>
          </a:p>
          <a:p>
            <a:pPr algn="ctr">
              <a:lnSpc>
                <a:spcPts val="4850"/>
              </a:lnSpc>
            </a:pPr>
            <a:endParaRPr lang="en-US" sz="3464" b="1" spc="72">
              <a:solidFill>
                <a:srgbClr val="F4F4F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algn="l">
              <a:lnSpc>
                <a:spcPts val="5410"/>
              </a:lnSpc>
            </a:pPr>
            <a:r>
              <a:rPr lang="en-US" sz="3864" b="1" u="sng" spc="81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Dataset:</a:t>
            </a:r>
          </a:p>
          <a:p>
            <a:pPr marL="1496125" lvl="2" indent="-498708" algn="l">
              <a:lnSpc>
                <a:spcPts val="4850"/>
              </a:lnSpc>
              <a:buFont typeface="Arial"/>
              <a:buChar char="⚬"/>
            </a:pPr>
            <a:r>
              <a:rPr lang="en-US" sz="3464" b="1" spc="7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Online Retail Dataset (UCI Repository)</a:t>
            </a:r>
          </a:p>
          <a:p>
            <a:pPr marL="1496125" lvl="2" indent="-498708" algn="l">
              <a:lnSpc>
                <a:spcPts val="4850"/>
              </a:lnSpc>
              <a:buFont typeface="Arial"/>
              <a:buChar char="⚬"/>
            </a:pPr>
            <a:r>
              <a:rPr lang="en-US" sz="3464" b="1" spc="7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500,000+ transactions</a:t>
            </a:r>
          </a:p>
          <a:p>
            <a:pPr algn="ctr">
              <a:lnSpc>
                <a:spcPts val="4850"/>
              </a:lnSpc>
              <a:spcBef>
                <a:spcPct val="0"/>
              </a:spcBef>
            </a:pPr>
            <a:endParaRPr lang="en-US" sz="3464" b="1" spc="72">
              <a:solidFill>
                <a:srgbClr val="F4F4F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5638" y="1979595"/>
            <a:ext cx="3903162" cy="823858"/>
            <a:chOff x="0" y="0"/>
            <a:chExt cx="1027993" cy="2169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27993" cy="216983"/>
            </a:xfrm>
            <a:custGeom>
              <a:avLst/>
              <a:gdLst/>
              <a:ahLst/>
              <a:cxnLst/>
              <a:rect l="l" t="t" r="r" b="b"/>
              <a:pathLst>
                <a:path w="1027993" h="216983">
                  <a:moveTo>
                    <a:pt x="108492" y="0"/>
                  </a:moveTo>
                  <a:lnTo>
                    <a:pt x="919502" y="0"/>
                  </a:lnTo>
                  <a:cubicBezTo>
                    <a:pt x="979420" y="0"/>
                    <a:pt x="1027993" y="48573"/>
                    <a:pt x="1027993" y="108492"/>
                  </a:cubicBezTo>
                  <a:lnTo>
                    <a:pt x="1027993" y="108492"/>
                  </a:lnTo>
                  <a:cubicBezTo>
                    <a:pt x="1027993" y="168410"/>
                    <a:pt x="979420" y="216983"/>
                    <a:pt x="919502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0E1E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1027993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r>
                <a:rPr lang="en-US" sz="2521" b="1" spc="52">
                  <a:solidFill>
                    <a:srgbClr val="F4F4F4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HELPS BUSINESSES: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5638" y="5784915"/>
            <a:ext cx="3903162" cy="823858"/>
            <a:chOff x="0" y="0"/>
            <a:chExt cx="1027993" cy="21698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27993" cy="216983"/>
            </a:xfrm>
            <a:custGeom>
              <a:avLst/>
              <a:gdLst/>
              <a:ahLst/>
              <a:cxnLst/>
              <a:rect l="l" t="t" r="r" b="b"/>
              <a:pathLst>
                <a:path w="1027993" h="216983">
                  <a:moveTo>
                    <a:pt x="108492" y="0"/>
                  </a:moveTo>
                  <a:lnTo>
                    <a:pt x="919502" y="0"/>
                  </a:lnTo>
                  <a:cubicBezTo>
                    <a:pt x="979420" y="0"/>
                    <a:pt x="1027993" y="48573"/>
                    <a:pt x="1027993" y="108492"/>
                  </a:cubicBezTo>
                  <a:lnTo>
                    <a:pt x="1027993" y="108492"/>
                  </a:lnTo>
                  <a:cubicBezTo>
                    <a:pt x="1027993" y="168410"/>
                    <a:pt x="979420" y="216983"/>
                    <a:pt x="919502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0E1E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1027993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r>
                <a:rPr lang="en-US" sz="2521" b="1" spc="52">
                  <a:solidFill>
                    <a:srgbClr val="F4F4F4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METRICS USED: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2650" y="2898703"/>
            <a:ext cx="812101" cy="812101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B1124">
                    <a:alpha val="100000"/>
                  </a:srgbClr>
                </a:gs>
                <a:gs pos="50000">
                  <a:srgbClr val="000000">
                    <a:alpha val="100000"/>
                  </a:srgbClr>
                </a:gs>
                <a:gs pos="100000">
                  <a:srgbClr val="6B112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9525" cap="sq">
              <a:solidFill>
                <a:srgbClr val="F4F4F4"/>
              </a:solidFill>
              <a:prstDash val="solid"/>
              <a:miter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10"/>
                </a:lnSpc>
              </a:pPr>
              <a:r>
                <a:rPr lang="en-US" sz="2221" b="1" spc="46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1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22650" y="3874732"/>
            <a:ext cx="812101" cy="81210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B1124">
                    <a:alpha val="100000"/>
                  </a:srgbClr>
                </a:gs>
                <a:gs pos="50000">
                  <a:srgbClr val="000000">
                    <a:alpha val="100000"/>
                  </a:srgbClr>
                </a:gs>
                <a:gs pos="100000">
                  <a:srgbClr val="6B112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9525" cap="sq">
              <a:solidFill>
                <a:srgbClr val="F4F4F4"/>
              </a:solidFill>
              <a:prstDash val="solid"/>
              <a:miter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8"/>
                </a:lnSpc>
              </a:pPr>
              <a:r>
                <a:rPr lang="en-US" sz="2220" b="1" spc="46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2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15638" y="128189"/>
            <a:ext cx="11620832" cy="1185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22"/>
              </a:lnSpc>
            </a:pPr>
            <a:r>
              <a:rPr lang="en-US" sz="8550" b="1" spc="-359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Why RFM Analysis?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34750" y="2822503"/>
            <a:ext cx="6819999" cy="90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0"/>
              </a:lnSpc>
            </a:pPr>
            <a:r>
              <a:rPr lang="en-US" sz="2521" b="1" spc="5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IDENTIFY LOYAL, HIGH-VALUE CUSTOMERS.</a:t>
            </a:r>
          </a:p>
          <a:p>
            <a:pPr algn="ctr">
              <a:lnSpc>
                <a:spcPts val="3530"/>
              </a:lnSpc>
              <a:spcBef>
                <a:spcPct val="0"/>
              </a:spcBef>
            </a:pPr>
            <a:endParaRPr lang="en-US" sz="2521" b="1" spc="52">
              <a:solidFill>
                <a:srgbClr val="F4F4F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390102" y="3788929"/>
            <a:ext cx="6909296" cy="90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0"/>
              </a:lnSpc>
            </a:pPr>
            <a:r>
              <a:rPr lang="en-US" sz="2521" b="1" spc="5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DISCOVER AT-RISK AND LOST CUSTOMERS.</a:t>
            </a:r>
          </a:p>
          <a:p>
            <a:pPr algn="ctr">
              <a:lnSpc>
                <a:spcPts val="3530"/>
              </a:lnSpc>
              <a:spcBef>
                <a:spcPct val="0"/>
              </a:spcBef>
            </a:pPr>
            <a:endParaRPr lang="en-US" sz="2521" b="1" spc="52">
              <a:solidFill>
                <a:srgbClr val="F4F4F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622650" y="4801287"/>
            <a:ext cx="812101" cy="812101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B1124">
                    <a:alpha val="100000"/>
                  </a:srgbClr>
                </a:gs>
                <a:gs pos="50000">
                  <a:srgbClr val="000000">
                    <a:alpha val="100000"/>
                  </a:srgbClr>
                </a:gs>
                <a:gs pos="100000">
                  <a:srgbClr val="6B112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9525" cap="sq">
              <a:solidFill>
                <a:srgbClr val="F4F4F4"/>
              </a:solidFill>
              <a:prstDash val="solid"/>
              <a:miter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8"/>
                </a:lnSpc>
              </a:pPr>
              <a:r>
                <a:rPr lang="en-US" sz="2220" b="1" spc="46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3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390102" y="4715485"/>
            <a:ext cx="8198941" cy="90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0"/>
              </a:lnSpc>
            </a:pPr>
            <a:r>
              <a:rPr lang="en-US" sz="2521" b="1" spc="5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TAILOR MARKETING CAMPAIGNS FOR EACH GROUP.</a:t>
            </a:r>
          </a:p>
          <a:p>
            <a:pPr algn="ctr">
              <a:lnSpc>
                <a:spcPts val="3530"/>
              </a:lnSpc>
              <a:spcBef>
                <a:spcPct val="0"/>
              </a:spcBef>
            </a:pPr>
            <a:endParaRPr lang="en-US" sz="2521" b="1" spc="52">
              <a:solidFill>
                <a:srgbClr val="F4F4F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622650" y="6742123"/>
            <a:ext cx="768225" cy="812101"/>
            <a:chOff x="0" y="0"/>
            <a:chExt cx="768886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768886" cy="812800"/>
            </a:xfrm>
            <a:custGeom>
              <a:avLst/>
              <a:gdLst/>
              <a:ahLst/>
              <a:cxnLst/>
              <a:rect l="l" t="t" r="r" b="b"/>
              <a:pathLst>
                <a:path w="768886" h="812800">
                  <a:moveTo>
                    <a:pt x="384443" y="0"/>
                  </a:moveTo>
                  <a:cubicBezTo>
                    <a:pt x="172121" y="0"/>
                    <a:pt x="0" y="181951"/>
                    <a:pt x="0" y="406400"/>
                  </a:cubicBezTo>
                  <a:cubicBezTo>
                    <a:pt x="0" y="630849"/>
                    <a:pt x="172121" y="812800"/>
                    <a:pt x="384443" y="812800"/>
                  </a:cubicBezTo>
                  <a:cubicBezTo>
                    <a:pt x="596765" y="812800"/>
                    <a:pt x="768886" y="630849"/>
                    <a:pt x="768886" y="406400"/>
                  </a:cubicBezTo>
                  <a:cubicBezTo>
                    <a:pt x="768886" y="181951"/>
                    <a:pt x="596765" y="0"/>
                    <a:pt x="38444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B1124">
                    <a:alpha val="100000"/>
                  </a:srgbClr>
                </a:gs>
                <a:gs pos="50000">
                  <a:srgbClr val="000000">
                    <a:alpha val="100000"/>
                  </a:srgbClr>
                </a:gs>
                <a:gs pos="100000">
                  <a:srgbClr val="6B112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9525" cap="sq">
              <a:solidFill>
                <a:srgbClr val="F4F4F4"/>
              </a:solidFill>
              <a:prstDash val="solid"/>
              <a:miter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2083" y="9525"/>
              <a:ext cx="62472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10"/>
                </a:lnSpc>
              </a:pPr>
              <a:r>
                <a:rPr lang="en-US" sz="2221" b="1" spc="46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1</a:t>
              </a:r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390874" y="6665923"/>
            <a:ext cx="1608510" cy="45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0"/>
              </a:lnSpc>
              <a:spcBef>
                <a:spcPct val="0"/>
              </a:spcBef>
            </a:pPr>
            <a:r>
              <a:rPr lang="en-US" sz="2521" spc="52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RECENCY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622650" y="7718152"/>
            <a:ext cx="768225" cy="812101"/>
            <a:chOff x="0" y="0"/>
            <a:chExt cx="768886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768886" cy="812800"/>
            </a:xfrm>
            <a:custGeom>
              <a:avLst/>
              <a:gdLst/>
              <a:ahLst/>
              <a:cxnLst/>
              <a:rect l="l" t="t" r="r" b="b"/>
              <a:pathLst>
                <a:path w="768886" h="812800">
                  <a:moveTo>
                    <a:pt x="384443" y="0"/>
                  </a:moveTo>
                  <a:cubicBezTo>
                    <a:pt x="172121" y="0"/>
                    <a:pt x="0" y="181951"/>
                    <a:pt x="0" y="406400"/>
                  </a:cubicBezTo>
                  <a:cubicBezTo>
                    <a:pt x="0" y="630849"/>
                    <a:pt x="172121" y="812800"/>
                    <a:pt x="384443" y="812800"/>
                  </a:cubicBezTo>
                  <a:cubicBezTo>
                    <a:pt x="596765" y="812800"/>
                    <a:pt x="768886" y="630849"/>
                    <a:pt x="768886" y="406400"/>
                  </a:cubicBezTo>
                  <a:cubicBezTo>
                    <a:pt x="768886" y="181951"/>
                    <a:pt x="596765" y="0"/>
                    <a:pt x="38444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B1124">
                    <a:alpha val="100000"/>
                  </a:srgbClr>
                </a:gs>
                <a:gs pos="50000">
                  <a:srgbClr val="000000">
                    <a:alpha val="100000"/>
                  </a:srgbClr>
                </a:gs>
                <a:gs pos="100000">
                  <a:srgbClr val="6B112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9525" cap="sq">
              <a:solidFill>
                <a:srgbClr val="F4F4F4"/>
              </a:solidFill>
              <a:prstDash val="solid"/>
              <a:miter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72083" y="9525"/>
              <a:ext cx="62472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10"/>
                </a:lnSpc>
              </a:pPr>
              <a:r>
                <a:rPr lang="en-US" sz="2221" b="1" spc="46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2</a:t>
              </a:r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390874" y="7641952"/>
            <a:ext cx="2032716" cy="45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0"/>
              </a:lnSpc>
              <a:spcBef>
                <a:spcPct val="0"/>
              </a:spcBef>
            </a:pPr>
            <a:r>
              <a:rPr lang="en-US" sz="2521" b="1" spc="5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FREQUENCY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622650" y="8644707"/>
            <a:ext cx="768225" cy="812101"/>
            <a:chOff x="0" y="0"/>
            <a:chExt cx="768886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768886" cy="812800"/>
            </a:xfrm>
            <a:custGeom>
              <a:avLst/>
              <a:gdLst/>
              <a:ahLst/>
              <a:cxnLst/>
              <a:rect l="l" t="t" r="r" b="b"/>
              <a:pathLst>
                <a:path w="768886" h="812800">
                  <a:moveTo>
                    <a:pt x="384443" y="0"/>
                  </a:moveTo>
                  <a:cubicBezTo>
                    <a:pt x="172121" y="0"/>
                    <a:pt x="0" y="181951"/>
                    <a:pt x="0" y="406400"/>
                  </a:cubicBezTo>
                  <a:cubicBezTo>
                    <a:pt x="0" y="630849"/>
                    <a:pt x="172121" y="812800"/>
                    <a:pt x="384443" y="812800"/>
                  </a:cubicBezTo>
                  <a:cubicBezTo>
                    <a:pt x="596765" y="812800"/>
                    <a:pt x="768886" y="630849"/>
                    <a:pt x="768886" y="406400"/>
                  </a:cubicBezTo>
                  <a:cubicBezTo>
                    <a:pt x="768886" y="181951"/>
                    <a:pt x="596765" y="0"/>
                    <a:pt x="38444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B1124">
                    <a:alpha val="100000"/>
                  </a:srgbClr>
                </a:gs>
                <a:gs pos="50000">
                  <a:srgbClr val="000000">
                    <a:alpha val="100000"/>
                  </a:srgbClr>
                </a:gs>
                <a:gs pos="100000">
                  <a:srgbClr val="6B112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9525" cap="sq">
              <a:solidFill>
                <a:srgbClr val="F4F4F4"/>
              </a:solidFill>
              <a:prstDash val="solid"/>
              <a:miter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2083" y="9525"/>
              <a:ext cx="62472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10"/>
                </a:lnSpc>
              </a:pPr>
              <a:r>
                <a:rPr lang="en-US" sz="2221" b="1" spc="46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3</a:t>
              </a:r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1390874" y="8568507"/>
            <a:ext cx="2032716" cy="45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0"/>
              </a:lnSpc>
              <a:spcBef>
                <a:spcPct val="0"/>
              </a:spcBef>
            </a:pPr>
            <a:r>
              <a:rPr lang="en-US" sz="2521" b="1" spc="5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MONETARY</a:t>
            </a:r>
          </a:p>
        </p:txBody>
      </p:sp>
      <p:sp>
        <p:nvSpPr>
          <p:cNvPr id="33" name="AutoShape 33"/>
          <p:cNvSpPr/>
          <p:nvPr/>
        </p:nvSpPr>
        <p:spPr>
          <a:xfrm flipV="1">
            <a:off x="0" y="1812090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-298666" y="2206157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3" name="AutoShape 3"/>
          <p:cNvSpPr/>
          <p:nvPr/>
        </p:nvSpPr>
        <p:spPr>
          <a:xfrm flipV="1">
            <a:off x="0" y="7092266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grpSp>
        <p:nvGrpSpPr>
          <p:cNvPr id="4" name="Group 4"/>
          <p:cNvGrpSpPr/>
          <p:nvPr/>
        </p:nvGrpSpPr>
        <p:grpSpPr>
          <a:xfrm>
            <a:off x="712260" y="2582395"/>
            <a:ext cx="6929313" cy="823858"/>
            <a:chOff x="0" y="0"/>
            <a:chExt cx="1825004" cy="21698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25004" cy="216983"/>
            </a:xfrm>
            <a:custGeom>
              <a:avLst/>
              <a:gdLst/>
              <a:ahLst/>
              <a:cxnLst/>
              <a:rect l="l" t="t" r="r" b="b"/>
              <a:pathLst>
                <a:path w="1825004" h="216983">
                  <a:moveTo>
                    <a:pt x="108492" y="0"/>
                  </a:moveTo>
                  <a:lnTo>
                    <a:pt x="1716512" y="0"/>
                  </a:lnTo>
                  <a:cubicBezTo>
                    <a:pt x="1776431" y="0"/>
                    <a:pt x="1825004" y="48573"/>
                    <a:pt x="1825004" y="108492"/>
                  </a:cubicBezTo>
                  <a:lnTo>
                    <a:pt x="1825004" y="108492"/>
                  </a:lnTo>
                  <a:cubicBezTo>
                    <a:pt x="1825004" y="168410"/>
                    <a:pt x="1776431" y="216983"/>
                    <a:pt x="1716512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76200"/>
              <a:ext cx="1825004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090335" y="2729217"/>
            <a:ext cx="4308957" cy="890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6"/>
              </a:lnSpc>
            </a:pPr>
            <a:r>
              <a:rPr lang="en-US" sz="2469" spc="-103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:Data cleaning and analysis</a:t>
            </a:r>
          </a:p>
          <a:p>
            <a:pPr algn="l">
              <a:lnSpc>
                <a:spcPts val="3456"/>
              </a:lnSpc>
              <a:spcBef>
                <a:spcPct val="0"/>
              </a:spcBef>
            </a:pPr>
            <a:endParaRPr lang="en-US" sz="2469" spc="-103">
              <a:solidFill>
                <a:srgbClr val="F4F4F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69694" y="2582395"/>
            <a:ext cx="2644409" cy="823858"/>
            <a:chOff x="0" y="0"/>
            <a:chExt cx="696470" cy="2169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96470" cy="216983"/>
            </a:xfrm>
            <a:custGeom>
              <a:avLst/>
              <a:gdLst/>
              <a:ahLst/>
              <a:cxnLst/>
              <a:rect l="l" t="t" r="r" b="b"/>
              <a:pathLst>
                <a:path w="696470" h="216983">
                  <a:moveTo>
                    <a:pt x="108492" y="0"/>
                  </a:moveTo>
                  <a:lnTo>
                    <a:pt x="587978" y="0"/>
                  </a:lnTo>
                  <a:cubicBezTo>
                    <a:pt x="647897" y="0"/>
                    <a:pt x="696470" y="48573"/>
                    <a:pt x="696470" y="108492"/>
                  </a:cubicBezTo>
                  <a:lnTo>
                    <a:pt x="696470" y="108492"/>
                  </a:lnTo>
                  <a:cubicBezTo>
                    <a:pt x="696470" y="168410"/>
                    <a:pt x="647897" y="216983"/>
                    <a:pt x="587978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0E1E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696470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r>
                <a:rPr lang="en-US" sz="2521" b="1" spc="52">
                  <a:solidFill>
                    <a:srgbClr val="F4F4F4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PYTHON: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12260" y="4534912"/>
            <a:ext cx="5700817" cy="823858"/>
            <a:chOff x="0" y="0"/>
            <a:chExt cx="1501450" cy="21698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01450" cy="216983"/>
            </a:xfrm>
            <a:custGeom>
              <a:avLst/>
              <a:gdLst/>
              <a:ahLst/>
              <a:cxnLst/>
              <a:rect l="l" t="t" r="r" b="b"/>
              <a:pathLst>
                <a:path w="1501450" h="216983">
                  <a:moveTo>
                    <a:pt x="108492" y="0"/>
                  </a:moveTo>
                  <a:lnTo>
                    <a:pt x="1392958" y="0"/>
                  </a:lnTo>
                  <a:cubicBezTo>
                    <a:pt x="1452876" y="0"/>
                    <a:pt x="1501450" y="48573"/>
                    <a:pt x="1501450" y="108492"/>
                  </a:cubicBezTo>
                  <a:lnTo>
                    <a:pt x="1501450" y="108492"/>
                  </a:lnTo>
                  <a:cubicBezTo>
                    <a:pt x="1501450" y="168410"/>
                    <a:pt x="1452876" y="216983"/>
                    <a:pt x="1392958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1501450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090335" y="4681734"/>
            <a:ext cx="3000921" cy="45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0"/>
              </a:lnSpc>
              <a:spcBef>
                <a:spcPct val="0"/>
              </a:spcBef>
            </a:pPr>
            <a:r>
              <a:rPr lang="en-US" sz="2521" spc="-105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Initial cleaning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69694" y="4534912"/>
            <a:ext cx="2644409" cy="823858"/>
            <a:chOff x="0" y="0"/>
            <a:chExt cx="696470" cy="21698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96470" cy="216983"/>
            </a:xfrm>
            <a:custGeom>
              <a:avLst/>
              <a:gdLst/>
              <a:ahLst/>
              <a:cxnLst/>
              <a:rect l="l" t="t" r="r" b="b"/>
              <a:pathLst>
                <a:path w="696470" h="216983">
                  <a:moveTo>
                    <a:pt x="108492" y="0"/>
                  </a:moveTo>
                  <a:lnTo>
                    <a:pt x="587978" y="0"/>
                  </a:lnTo>
                  <a:cubicBezTo>
                    <a:pt x="647897" y="0"/>
                    <a:pt x="696470" y="48573"/>
                    <a:pt x="696470" y="108492"/>
                  </a:cubicBezTo>
                  <a:lnTo>
                    <a:pt x="696470" y="108492"/>
                  </a:lnTo>
                  <a:cubicBezTo>
                    <a:pt x="696470" y="168410"/>
                    <a:pt x="647897" y="216983"/>
                    <a:pt x="587978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0E1E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76200"/>
              <a:ext cx="696470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r>
                <a:rPr lang="en-US" sz="2521" b="1" spc="52">
                  <a:solidFill>
                    <a:srgbClr val="F4F4F4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EXCEL: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12260" y="3558653"/>
            <a:ext cx="9331720" cy="823858"/>
            <a:chOff x="0" y="0"/>
            <a:chExt cx="2457737" cy="21698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457737" cy="216983"/>
            </a:xfrm>
            <a:custGeom>
              <a:avLst/>
              <a:gdLst/>
              <a:ahLst/>
              <a:cxnLst/>
              <a:rect l="l" t="t" r="r" b="b"/>
              <a:pathLst>
                <a:path w="2457737" h="216983">
                  <a:moveTo>
                    <a:pt x="82963" y="0"/>
                  </a:moveTo>
                  <a:lnTo>
                    <a:pt x="2374773" y="0"/>
                  </a:lnTo>
                  <a:cubicBezTo>
                    <a:pt x="2396777" y="0"/>
                    <a:pt x="2417879" y="8741"/>
                    <a:pt x="2433438" y="24299"/>
                  </a:cubicBezTo>
                  <a:cubicBezTo>
                    <a:pt x="2448996" y="39858"/>
                    <a:pt x="2457737" y="60960"/>
                    <a:pt x="2457737" y="82963"/>
                  </a:cubicBezTo>
                  <a:lnTo>
                    <a:pt x="2457737" y="134020"/>
                  </a:lnTo>
                  <a:cubicBezTo>
                    <a:pt x="2457737" y="179839"/>
                    <a:pt x="2420593" y="216983"/>
                    <a:pt x="2374773" y="216983"/>
                  </a:cubicBezTo>
                  <a:lnTo>
                    <a:pt x="82963" y="216983"/>
                  </a:lnTo>
                  <a:cubicBezTo>
                    <a:pt x="37144" y="216983"/>
                    <a:pt x="0" y="179839"/>
                    <a:pt x="0" y="134020"/>
                  </a:cubicBezTo>
                  <a:lnTo>
                    <a:pt x="0" y="82963"/>
                  </a:lnTo>
                  <a:cubicBezTo>
                    <a:pt x="0" y="37144"/>
                    <a:pt x="37144" y="0"/>
                    <a:pt x="8296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76200"/>
              <a:ext cx="2457737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3090335" y="3695700"/>
            <a:ext cx="6606674" cy="90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0"/>
              </a:lnSpc>
            </a:pPr>
            <a:r>
              <a:rPr lang="en-US" sz="2521" spc="-105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SQL transformation and metric computation</a:t>
            </a:r>
          </a:p>
          <a:p>
            <a:pPr algn="l">
              <a:lnSpc>
                <a:spcPts val="3530"/>
              </a:lnSpc>
              <a:spcBef>
                <a:spcPct val="0"/>
              </a:spcBef>
            </a:pPr>
            <a:endParaRPr lang="en-US" sz="2521" spc="-105">
              <a:solidFill>
                <a:srgbClr val="F4F4F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2" name="Group 22"/>
          <p:cNvGrpSpPr/>
          <p:nvPr/>
        </p:nvGrpSpPr>
        <p:grpSpPr>
          <a:xfrm>
            <a:off x="169694" y="3558653"/>
            <a:ext cx="2644409" cy="823858"/>
            <a:chOff x="0" y="0"/>
            <a:chExt cx="696470" cy="21698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96470" cy="216983"/>
            </a:xfrm>
            <a:custGeom>
              <a:avLst/>
              <a:gdLst/>
              <a:ahLst/>
              <a:cxnLst/>
              <a:rect l="l" t="t" r="r" b="b"/>
              <a:pathLst>
                <a:path w="696470" h="216983">
                  <a:moveTo>
                    <a:pt x="108492" y="0"/>
                  </a:moveTo>
                  <a:lnTo>
                    <a:pt x="587978" y="0"/>
                  </a:lnTo>
                  <a:cubicBezTo>
                    <a:pt x="647897" y="0"/>
                    <a:pt x="696470" y="48573"/>
                    <a:pt x="696470" y="108492"/>
                  </a:cubicBezTo>
                  <a:lnTo>
                    <a:pt x="696470" y="108492"/>
                  </a:lnTo>
                  <a:cubicBezTo>
                    <a:pt x="696470" y="168410"/>
                    <a:pt x="647897" y="216983"/>
                    <a:pt x="587978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0E1E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76200"/>
              <a:ext cx="696470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r>
                <a:rPr lang="en-US" sz="2521" b="1" spc="52">
                  <a:solidFill>
                    <a:srgbClr val="F4F4F4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SQLITE: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12260" y="5511170"/>
            <a:ext cx="7617033" cy="823858"/>
            <a:chOff x="0" y="0"/>
            <a:chExt cx="2006132" cy="21698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006132" cy="216983"/>
            </a:xfrm>
            <a:custGeom>
              <a:avLst/>
              <a:gdLst/>
              <a:ahLst/>
              <a:cxnLst/>
              <a:rect l="l" t="t" r="r" b="b"/>
              <a:pathLst>
                <a:path w="2006132" h="216983">
                  <a:moveTo>
                    <a:pt x="101640" y="0"/>
                  </a:moveTo>
                  <a:lnTo>
                    <a:pt x="1904493" y="0"/>
                  </a:lnTo>
                  <a:cubicBezTo>
                    <a:pt x="1960627" y="0"/>
                    <a:pt x="2006132" y="45506"/>
                    <a:pt x="2006132" y="101640"/>
                  </a:cubicBezTo>
                  <a:lnTo>
                    <a:pt x="2006132" y="115344"/>
                  </a:lnTo>
                  <a:cubicBezTo>
                    <a:pt x="2006132" y="171478"/>
                    <a:pt x="1960627" y="216983"/>
                    <a:pt x="1904493" y="216983"/>
                  </a:cubicBezTo>
                  <a:lnTo>
                    <a:pt x="101640" y="216983"/>
                  </a:lnTo>
                  <a:cubicBezTo>
                    <a:pt x="45506" y="216983"/>
                    <a:pt x="0" y="171478"/>
                    <a:pt x="0" y="115344"/>
                  </a:cubicBezTo>
                  <a:lnTo>
                    <a:pt x="0" y="101640"/>
                  </a:lnTo>
                  <a:cubicBezTo>
                    <a:pt x="0" y="45506"/>
                    <a:pt x="45506" y="0"/>
                    <a:pt x="10164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76200"/>
              <a:ext cx="2006132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3416880" y="5655084"/>
            <a:ext cx="4698141" cy="45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0"/>
              </a:lnSpc>
              <a:spcBef>
                <a:spcPct val="0"/>
              </a:spcBef>
            </a:pPr>
            <a:r>
              <a:rPr lang="en-US" sz="2521" spc="-105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Dashboard visualization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169694" y="5511170"/>
            <a:ext cx="2920641" cy="823858"/>
            <a:chOff x="0" y="0"/>
            <a:chExt cx="769222" cy="21698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769222" cy="216983"/>
            </a:xfrm>
            <a:custGeom>
              <a:avLst/>
              <a:gdLst/>
              <a:ahLst/>
              <a:cxnLst/>
              <a:rect l="l" t="t" r="r" b="b"/>
              <a:pathLst>
                <a:path w="769222" h="216983">
                  <a:moveTo>
                    <a:pt x="108492" y="0"/>
                  </a:moveTo>
                  <a:lnTo>
                    <a:pt x="660731" y="0"/>
                  </a:lnTo>
                  <a:cubicBezTo>
                    <a:pt x="720649" y="0"/>
                    <a:pt x="769222" y="48573"/>
                    <a:pt x="769222" y="108492"/>
                  </a:cubicBezTo>
                  <a:lnTo>
                    <a:pt x="769222" y="108492"/>
                  </a:lnTo>
                  <a:cubicBezTo>
                    <a:pt x="769222" y="168410"/>
                    <a:pt x="720649" y="216983"/>
                    <a:pt x="660731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0E1E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76200"/>
              <a:ext cx="769222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r>
                <a:rPr lang="en-US" sz="2521" b="1" spc="52">
                  <a:solidFill>
                    <a:srgbClr val="F4F4F4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TABLEAU PUBLIC: </a:t>
              </a:r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-375141" y="643482"/>
            <a:ext cx="10963956" cy="1185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2"/>
              </a:lnSpc>
            </a:pPr>
            <a:r>
              <a:rPr lang="en-US" sz="8550" b="1" spc="-359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Tools &amp; Technologies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2615201"/>
            <a:ext cx="17259300" cy="4763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3" name="TextBox 3"/>
          <p:cNvSpPr txBox="1"/>
          <p:nvPr/>
        </p:nvSpPr>
        <p:spPr>
          <a:xfrm>
            <a:off x="0" y="400639"/>
            <a:ext cx="8434404" cy="2214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22"/>
              </a:lnSpc>
            </a:pPr>
            <a:r>
              <a:rPr lang="en-US" sz="8550" b="1" spc="-359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Data Cleaning &amp; Preparation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8434404" y="0"/>
            <a:ext cx="9853596" cy="10287000"/>
            <a:chOff x="0" y="0"/>
            <a:chExt cx="1526580" cy="15937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26580" cy="1593725"/>
            </a:xfrm>
            <a:custGeom>
              <a:avLst/>
              <a:gdLst/>
              <a:ahLst/>
              <a:cxnLst/>
              <a:rect l="l" t="t" r="r" b="b"/>
              <a:pathLst>
                <a:path w="1526580" h="1593725">
                  <a:moveTo>
                    <a:pt x="47927" y="0"/>
                  </a:moveTo>
                  <a:lnTo>
                    <a:pt x="1478652" y="0"/>
                  </a:lnTo>
                  <a:cubicBezTo>
                    <a:pt x="1505122" y="0"/>
                    <a:pt x="1526580" y="21458"/>
                    <a:pt x="1526580" y="47927"/>
                  </a:cubicBezTo>
                  <a:lnTo>
                    <a:pt x="1526580" y="1545798"/>
                  </a:lnTo>
                  <a:cubicBezTo>
                    <a:pt x="1526580" y="1572268"/>
                    <a:pt x="1505122" y="1593725"/>
                    <a:pt x="1478652" y="1593725"/>
                  </a:cubicBezTo>
                  <a:lnTo>
                    <a:pt x="47927" y="1593725"/>
                  </a:lnTo>
                  <a:cubicBezTo>
                    <a:pt x="21458" y="1593725"/>
                    <a:pt x="0" y="1572268"/>
                    <a:pt x="0" y="1545798"/>
                  </a:cubicBezTo>
                  <a:lnTo>
                    <a:pt x="0" y="47927"/>
                  </a:lnTo>
                  <a:cubicBezTo>
                    <a:pt x="0" y="21458"/>
                    <a:pt x="21458" y="0"/>
                    <a:pt x="47927" y="0"/>
                  </a:cubicBezTo>
                  <a:close/>
                </a:path>
              </a:pathLst>
            </a:custGeom>
            <a:blipFill>
              <a:blip r:embed="rId2"/>
              <a:stretch>
                <a:fillRect l="-30473" t="-50134" b="-37329"/>
              </a:stretch>
            </a:blipFill>
            <a:ln w="9525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0" y="2864395"/>
            <a:ext cx="8434404" cy="3019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9734" lvl="1" indent="-364867" algn="l">
              <a:lnSpc>
                <a:spcPts val="4731"/>
              </a:lnSpc>
              <a:buFont typeface="Arial"/>
              <a:buChar char="•"/>
            </a:pPr>
            <a:r>
              <a:rPr lang="en-US" sz="3379" b="1" spc="70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REMOVED NULLS, FIXED DELIMITERS</a:t>
            </a:r>
          </a:p>
          <a:p>
            <a:pPr marL="729734" lvl="1" indent="-364867" algn="l">
              <a:lnSpc>
                <a:spcPts val="4731"/>
              </a:lnSpc>
              <a:buFont typeface="Arial"/>
              <a:buChar char="•"/>
            </a:pPr>
            <a:r>
              <a:rPr lang="en-US" sz="3379" b="1" spc="70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Reformatted dates</a:t>
            </a:r>
          </a:p>
          <a:p>
            <a:pPr marL="729734" lvl="1" indent="-364867" algn="ctr">
              <a:lnSpc>
                <a:spcPts val="4731"/>
              </a:lnSpc>
              <a:buFont typeface="Arial"/>
              <a:buChar char="•"/>
            </a:pPr>
            <a:r>
              <a:rPr lang="en-US" sz="3379" b="1" spc="70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Ensured appropriate data types</a:t>
            </a:r>
          </a:p>
          <a:p>
            <a:pPr marL="729734" lvl="1" indent="-364867" algn="l">
              <a:lnSpc>
                <a:spcPts val="4731"/>
              </a:lnSpc>
              <a:buFont typeface="Arial"/>
              <a:buChar char="•"/>
            </a:pPr>
            <a:r>
              <a:rPr lang="en-US" sz="3379" b="1" spc="70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Exported to SQLite</a:t>
            </a:r>
          </a:p>
          <a:p>
            <a:pPr algn="ctr">
              <a:lnSpc>
                <a:spcPts val="4731"/>
              </a:lnSpc>
              <a:spcBef>
                <a:spcPct val="0"/>
              </a:spcBef>
            </a:pPr>
            <a:endParaRPr lang="en-US" sz="3379" b="1" spc="70">
              <a:solidFill>
                <a:srgbClr val="F4F4F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1957000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3" name="TextBox 3"/>
          <p:cNvSpPr txBox="1"/>
          <p:nvPr/>
        </p:nvSpPr>
        <p:spPr>
          <a:xfrm>
            <a:off x="-2934093" y="568776"/>
            <a:ext cx="18288000" cy="103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89"/>
              </a:lnSpc>
            </a:pPr>
            <a:r>
              <a:rPr lang="en-US" sz="7567" b="1" spc="-317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RFM Score &amp; Segmentation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957000"/>
            <a:ext cx="18288000" cy="7949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84426" lvl="1" indent="-542213" algn="l">
              <a:lnSpc>
                <a:spcPts val="7031"/>
              </a:lnSpc>
              <a:buFont typeface="Arial"/>
              <a:buChar char="•"/>
            </a:pPr>
            <a:r>
              <a:rPr lang="en-US" sz="5022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Calculated R, F, M scores (scale 1-4)</a:t>
            </a:r>
          </a:p>
          <a:p>
            <a:pPr marL="1084426" lvl="1" indent="-542213" algn="l">
              <a:lnSpc>
                <a:spcPts val="7031"/>
              </a:lnSpc>
              <a:buFont typeface="Arial"/>
              <a:buChar char="•"/>
            </a:pPr>
            <a:r>
              <a:rPr lang="en-US" sz="5022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Created combined RFM_Score</a:t>
            </a:r>
          </a:p>
          <a:p>
            <a:pPr marL="1084426" lvl="1" indent="-542213" algn="l">
              <a:lnSpc>
                <a:spcPts val="7031"/>
              </a:lnSpc>
              <a:buFont typeface="Arial"/>
              <a:buChar char="•"/>
            </a:pPr>
            <a:r>
              <a:rPr lang="en-US" sz="5022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Segmented into:</a:t>
            </a:r>
          </a:p>
          <a:p>
            <a:pPr marL="2168853" lvl="2" indent="-722951" algn="l">
              <a:lnSpc>
                <a:spcPts val="7031"/>
              </a:lnSpc>
              <a:buFont typeface="Arial"/>
              <a:buChar char="⚬"/>
            </a:pPr>
            <a:r>
              <a:rPr lang="en-US" sz="5022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Champions</a:t>
            </a:r>
          </a:p>
          <a:p>
            <a:pPr marL="2168853" lvl="2" indent="-722951" algn="l">
              <a:lnSpc>
                <a:spcPts val="7031"/>
              </a:lnSpc>
              <a:buFont typeface="Arial"/>
              <a:buChar char="⚬"/>
            </a:pPr>
            <a:r>
              <a:rPr lang="en-US" sz="5022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Loyal Customers</a:t>
            </a:r>
          </a:p>
          <a:p>
            <a:pPr marL="2168853" lvl="2" indent="-722951" algn="l">
              <a:lnSpc>
                <a:spcPts val="7031"/>
              </a:lnSpc>
              <a:buFont typeface="Arial"/>
              <a:buChar char="⚬"/>
            </a:pPr>
            <a:r>
              <a:rPr lang="en-US" sz="5022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At Risk</a:t>
            </a:r>
          </a:p>
          <a:p>
            <a:pPr marL="2168853" lvl="2" indent="-722951" algn="l">
              <a:lnSpc>
                <a:spcPts val="7031"/>
              </a:lnSpc>
              <a:buFont typeface="Arial"/>
              <a:buChar char="⚬"/>
            </a:pPr>
            <a:r>
              <a:rPr lang="en-US" sz="5022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Lost</a:t>
            </a:r>
          </a:p>
          <a:p>
            <a:pPr marL="2168853" lvl="2" indent="-722951" algn="l">
              <a:lnSpc>
                <a:spcPts val="7031"/>
              </a:lnSpc>
              <a:buFont typeface="Arial"/>
              <a:buChar char="⚬"/>
            </a:pPr>
            <a:r>
              <a:rPr lang="en-US" sz="5022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Need More Attention</a:t>
            </a:r>
          </a:p>
          <a:p>
            <a:pPr algn="ctr">
              <a:lnSpc>
                <a:spcPts val="7031"/>
              </a:lnSpc>
            </a:pPr>
            <a:endParaRPr lang="en-US" sz="5022">
              <a:solidFill>
                <a:srgbClr val="F4F4F4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7361" y="1841762"/>
            <a:ext cx="17799650" cy="8229600"/>
            <a:chOff x="0" y="0"/>
            <a:chExt cx="2757632" cy="1274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57631" cy="1274980"/>
            </a:xfrm>
            <a:custGeom>
              <a:avLst/>
              <a:gdLst/>
              <a:ahLst/>
              <a:cxnLst/>
              <a:rect l="l" t="t" r="r" b="b"/>
              <a:pathLst>
                <a:path w="2757631" h="1274980">
                  <a:moveTo>
                    <a:pt x="26532" y="0"/>
                  </a:moveTo>
                  <a:lnTo>
                    <a:pt x="2731100" y="0"/>
                  </a:lnTo>
                  <a:cubicBezTo>
                    <a:pt x="2745753" y="0"/>
                    <a:pt x="2757631" y="11879"/>
                    <a:pt x="2757631" y="26532"/>
                  </a:cubicBezTo>
                  <a:lnTo>
                    <a:pt x="2757631" y="1248449"/>
                  </a:lnTo>
                  <a:cubicBezTo>
                    <a:pt x="2757631" y="1263102"/>
                    <a:pt x="2745753" y="1274980"/>
                    <a:pt x="2731100" y="1274980"/>
                  </a:cubicBezTo>
                  <a:lnTo>
                    <a:pt x="26532" y="1274980"/>
                  </a:lnTo>
                  <a:cubicBezTo>
                    <a:pt x="11879" y="1274980"/>
                    <a:pt x="0" y="1263102"/>
                    <a:pt x="0" y="1248449"/>
                  </a:cubicBezTo>
                  <a:lnTo>
                    <a:pt x="0" y="26532"/>
                  </a:lnTo>
                  <a:cubicBezTo>
                    <a:pt x="0" y="11879"/>
                    <a:pt x="11879" y="0"/>
                    <a:pt x="26532" y="0"/>
                  </a:cubicBezTo>
                  <a:close/>
                </a:path>
              </a:pathLst>
            </a:custGeom>
            <a:blipFill>
              <a:blip r:embed="rId2"/>
              <a:stretch>
                <a:fillRect l="-6463" t="-28231" r="-6463"/>
              </a:stretch>
            </a:blipFill>
            <a:ln w="9525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0" y="114300"/>
            <a:ext cx="15493981" cy="1185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22"/>
              </a:lnSpc>
            </a:pPr>
            <a:r>
              <a:rPr lang="en-US" sz="8550" b="1" spc="-359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Tableau Dashboard Overview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2324436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3" name="TextBox 3"/>
          <p:cNvSpPr txBox="1"/>
          <p:nvPr/>
        </p:nvSpPr>
        <p:spPr>
          <a:xfrm>
            <a:off x="0" y="391114"/>
            <a:ext cx="8839378" cy="1185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22"/>
              </a:lnSpc>
            </a:pPr>
            <a:r>
              <a:rPr lang="en-US" sz="8550" b="1" spc="-359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Key 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868078" y="1028700"/>
            <a:ext cx="7391222" cy="2581948"/>
            <a:chOff x="0" y="0"/>
            <a:chExt cx="1145094" cy="40001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45094" cy="400011"/>
            </a:xfrm>
            <a:custGeom>
              <a:avLst/>
              <a:gdLst/>
              <a:ahLst/>
              <a:cxnLst/>
              <a:rect l="l" t="t" r="r" b="b"/>
              <a:pathLst>
                <a:path w="1145094" h="400011">
                  <a:moveTo>
                    <a:pt x="63894" y="0"/>
                  </a:moveTo>
                  <a:lnTo>
                    <a:pt x="1081199" y="0"/>
                  </a:lnTo>
                  <a:cubicBezTo>
                    <a:pt x="1098145" y="0"/>
                    <a:pt x="1114397" y="6732"/>
                    <a:pt x="1126380" y="18714"/>
                  </a:cubicBezTo>
                  <a:cubicBezTo>
                    <a:pt x="1138362" y="30697"/>
                    <a:pt x="1145094" y="46948"/>
                    <a:pt x="1145094" y="63894"/>
                  </a:cubicBezTo>
                  <a:lnTo>
                    <a:pt x="1145094" y="336117"/>
                  </a:lnTo>
                  <a:cubicBezTo>
                    <a:pt x="1145094" y="371405"/>
                    <a:pt x="1116487" y="400011"/>
                    <a:pt x="1081199" y="400011"/>
                  </a:cubicBezTo>
                  <a:lnTo>
                    <a:pt x="63894" y="400011"/>
                  </a:lnTo>
                  <a:cubicBezTo>
                    <a:pt x="46948" y="400011"/>
                    <a:pt x="30697" y="393280"/>
                    <a:pt x="18714" y="381297"/>
                  </a:cubicBezTo>
                  <a:cubicBezTo>
                    <a:pt x="6732" y="369315"/>
                    <a:pt x="0" y="353063"/>
                    <a:pt x="0" y="336117"/>
                  </a:cubicBezTo>
                  <a:lnTo>
                    <a:pt x="0" y="63894"/>
                  </a:lnTo>
                  <a:cubicBezTo>
                    <a:pt x="0" y="28606"/>
                    <a:pt x="28606" y="0"/>
                    <a:pt x="63894" y="0"/>
                  </a:cubicBezTo>
                  <a:close/>
                </a:path>
              </a:pathLst>
            </a:custGeom>
            <a:blipFill>
              <a:blip r:embed="rId2"/>
              <a:stretch>
                <a:fillRect l="-11215" t="-45362" b="-66752"/>
              </a:stretch>
            </a:blipFill>
            <a:ln w="9525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868078" y="3852502"/>
            <a:ext cx="7391222" cy="2581948"/>
            <a:chOff x="0" y="0"/>
            <a:chExt cx="1145094" cy="40001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45094" cy="400011"/>
            </a:xfrm>
            <a:custGeom>
              <a:avLst/>
              <a:gdLst/>
              <a:ahLst/>
              <a:cxnLst/>
              <a:rect l="l" t="t" r="r" b="b"/>
              <a:pathLst>
                <a:path w="1145094" h="400011">
                  <a:moveTo>
                    <a:pt x="63894" y="0"/>
                  </a:moveTo>
                  <a:lnTo>
                    <a:pt x="1081199" y="0"/>
                  </a:lnTo>
                  <a:cubicBezTo>
                    <a:pt x="1098145" y="0"/>
                    <a:pt x="1114397" y="6732"/>
                    <a:pt x="1126380" y="18714"/>
                  </a:cubicBezTo>
                  <a:cubicBezTo>
                    <a:pt x="1138362" y="30697"/>
                    <a:pt x="1145094" y="46948"/>
                    <a:pt x="1145094" y="63894"/>
                  </a:cubicBezTo>
                  <a:lnTo>
                    <a:pt x="1145094" y="336117"/>
                  </a:lnTo>
                  <a:cubicBezTo>
                    <a:pt x="1145094" y="371405"/>
                    <a:pt x="1116487" y="400011"/>
                    <a:pt x="1081199" y="400011"/>
                  </a:cubicBezTo>
                  <a:lnTo>
                    <a:pt x="63894" y="400011"/>
                  </a:lnTo>
                  <a:cubicBezTo>
                    <a:pt x="46948" y="400011"/>
                    <a:pt x="30697" y="393280"/>
                    <a:pt x="18714" y="381297"/>
                  </a:cubicBezTo>
                  <a:cubicBezTo>
                    <a:pt x="6732" y="369315"/>
                    <a:pt x="0" y="353063"/>
                    <a:pt x="0" y="336117"/>
                  </a:cubicBezTo>
                  <a:lnTo>
                    <a:pt x="0" y="63894"/>
                  </a:lnTo>
                  <a:cubicBezTo>
                    <a:pt x="0" y="28606"/>
                    <a:pt x="28606" y="0"/>
                    <a:pt x="63894" y="0"/>
                  </a:cubicBezTo>
                  <a:close/>
                </a:path>
              </a:pathLst>
            </a:custGeom>
            <a:blipFill>
              <a:blip r:embed="rId3"/>
              <a:stretch>
                <a:fillRect l="-12457" t="-47799" r="-4983" b="-76328"/>
              </a:stretch>
            </a:blipFill>
            <a:ln w="9525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0" y="2437757"/>
            <a:ext cx="9558769" cy="2623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5437" lvl="1" indent="-317719" algn="l">
              <a:lnSpc>
                <a:spcPts val="4120"/>
              </a:lnSpc>
              <a:buFont typeface="Arial"/>
              <a:buChar char="•"/>
            </a:pPr>
            <a:r>
              <a:rPr lang="en-US" sz="2943" b="1" spc="61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CHAMPIONS = HIGHEST REVENUE</a:t>
            </a:r>
          </a:p>
          <a:p>
            <a:pPr marL="635437" lvl="1" indent="-317719" algn="l">
              <a:lnSpc>
                <a:spcPts val="4120"/>
              </a:lnSpc>
              <a:buFont typeface="Arial"/>
              <a:buChar char="•"/>
            </a:pPr>
            <a:r>
              <a:rPr lang="en-US" sz="2943" b="1" spc="61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At Risk &amp; Lost = urgent focus</a:t>
            </a:r>
          </a:p>
          <a:p>
            <a:pPr marL="635437" lvl="1" indent="-317719" algn="l">
              <a:lnSpc>
                <a:spcPts val="4120"/>
              </a:lnSpc>
              <a:buFont typeface="Arial"/>
              <a:buChar char="•"/>
            </a:pPr>
            <a:r>
              <a:rPr lang="en-US" sz="2943" b="1" spc="61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Loyal = upsell opportunity</a:t>
            </a:r>
          </a:p>
          <a:p>
            <a:pPr marL="635437" lvl="1" indent="-317719" algn="ctr">
              <a:lnSpc>
                <a:spcPts val="4120"/>
              </a:lnSpc>
              <a:buFont typeface="Arial"/>
              <a:buChar char="•"/>
            </a:pPr>
            <a:r>
              <a:rPr lang="en-US" sz="2943" b="1" spc="61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"Need More Attention" = growth potential</a:t>
            </a:r>
          </a:p>
          <a:p>
            <a:pPr algn="l">
              <a:lnSpc>
                <a:spcPts val="4120"/>
              </a:lnSpc>
              <a:spcBef>
                <a:spcPct val="0"/>
              </a:spcBef>
            </a:pPr>
            <a:endParaRPr lang="en-US" sz="2943" b="1" spc="61">
              <a:solidFill>
                <a:srgbClr val="F4F4F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1683544"/>
            <a:ext cx="15848815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3" name="TextBox 3"/>
          <p:cNvSpPr txBox="1"/>
          <p:nvPr/>
        </p:nvSpPr>
        <p:spPr>
          <a:xfrm>
            <a:off x="0" y="492919"/>
            <a:ext cx="9904462" cy="1185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22"/>
              </a:lnSpc>
            </a:pPr>
            <a:r>
              <a:rPr lang="en-US" sz="8550" b="1" spc="-359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Recommendations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312164" y="0"/>
            <a:ext cx="6975836" cy="10287000"/>
            <a:chOff x="0" y="0"/>
            <a:chExt cx="1080740" cy="15937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80740" cy="1593725"/>
            </a:xfrm>
            <a:custGeom>
              <a:avLst/>
              <a:gdLst/>
              <a:ahLst/>
              <a:cxnLst/>
              <a:rect l="l" t="t" r="r" b="b"/>
              <a:pathLst>
                <a:path w="1080740" h="1593725">
                  <a:moveTo>
                    <a:pt x="67699" y="0"/>
                  </a:moveTo>
                  <a:lnTo>
                    <a:pt x="1013041" y="0"/>
                  </a:lnTo>
                  <a:cubicBezTo>
                    <a:pt x="1050430" y="0"/>
                    <a:pt x="1080740" y="30310"/>
                    <a:pt x="1080740" y="67699"/>
                  </a:cubicBezTo>
                  <a:lnTo>
                    <a:pt x="1080740" y="1526027"/>
                  </a:lnTo>
                  <a:cubicBezTo>
                    <a:pt x="1080740" y="1543981"/>
                    <a:pt x="1073607" y="1561201"/>
                    <a:pt x="1060911" y="1573897"/>
                  </a:cubicBezTo>
                  <a:cubicBezTo>
                    <a:pt x="1048215" y="1586593"/>
                    <a:pt x="1030995" y="1593725"/>
                    <a:pt x="1013041" y="1593725"/>
                  </a:cubicBezTo>
                  <a:lnTo>
                    <a:pt x="67699" y="1593725"/>
                  </a:lnTo>
                  <a:cubicBezTo>
                    <a:pt x="30310" y="1593725"/>
                    <a:pt x="0" y="1563416"/>
                    <a:pt x="0" y="1526027"/>
                  </a:cubicBezTo>
                  <a:lnTo>
                    <a:pt x="0" y="67699"/>
                  </a:lnTo>
                  <a:cubicBezTo>
                    <a:pt x="0" y="49744"/>
                    <a:pt x="7133" y="32525"/>
                    <a:pt x="19829" y="19829"/>
                  </a:cubicBezTo>
                  <a:cubicBezTo>
                    <a:pt x="32525" y="7133"/>
                    <a:pt x="49744" y="0"/>
                    <a:pt x="67699" y="0"/>
                  </a:cubicBezTo>
                  <a:close/>
                </a:path>
              </a:pathLst>
            </a:custGeom>
            <a:blipFill>
              <a:blip r:embed="rId2"/>
              <a:stretch>
                <a:fillRect l="-84797" r="-68665" b="-14585"/>
              </a:stretch>
            </a:blipFill>
            <a:ln w="9525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-222785" y="1936428"/>
            <a:ext cx="13243558" cy="2620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0229" lvl="1" indent="-320114" algn="l">
              <a:lnSpc>
                <a:spcPts val="4151"/>
              </a:lnSpc>
              <a:buFont typeface="Arial"/>
              <a:buChar char="•"/>
            </a:pPr>
            <a:r>
              <a:rPr lang="en-US" sz="2965" b="1" spc="6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BUILD LOYALTY PROGRAMS FOR CHAMPIONS</a:t>
            </a:r>
          </a:p>
          <a:p>
            <a:pPr marL="640229" lvl="1" indent="-320114" algn="l">
              <a:lnSpc>
                <a:spcPts val="4151"/>
              </a:lnSpc>
              <a:buFont typeface="Arial"/>
              <a:buChar char="•"/>
            </a:pPr>
            <a:r>
              <a:rPr lang="en-US" sz="2965" b="1" spc="6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Launch win-back campaigns for Lost</a:t>
            </a:r>
          </a:p>
          <a:p>
            <a:pPr marL="640229" lvl="1" indent="-320114" algn="l">
              <a:lnSpc>
                <a:spcPts val="4151"/>
              </a:lnSpc>
              <a:buFont typeface="Arial"/>
              <a:buChar char="•"/>
            </a:pPr>
            <a:r>
              <a:rPr lang="en-US" sz="2965" b="1" spc="6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Personalized campaigns for "Need More Attention"</a:t>
            </a:r>
          </a:p>
          <a:p>
            <a:pPr marL="640229" lvl="1" indent="-320114" algn="l">
              <a:lnSpc>
                <a:spcPts val="4151"/>
              </a:lnSpc>
              <a:buFont typeface="Arial"/>
              <a:buChar char="•"/>
            </a:pPr>
            <a:r>
              <a:rPr lang="en-US" sz="2965" b="1" spc="62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Analyze segments monthly</a:t>
            </a:r>
          </a:p>
          <a:p>
            <a:pPr algn="r">
              <a:lnSpc>
                <a:spcPts val="4151"/>
              </a:lnSpc>
              <a:spcBef>
                <a:spcPct val="0"/>
              </a:spcBef>
            </a:pPr>
            <a:endParaRPr lang="en-US" sz="2965" b="1" spc="62">
              <a:solidFill>
                <a:srgbClr val="F4F4F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249</Words>
  <Application>Microsoft Office PowerPoint</Application>
  <PresentationFormat>Custom</PresentationFormat>
  <Paragraphs>71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Gulfs Display</vt:lpstr>
      <vt:lpstr>Poppins</vt:lpstr>
      <vt:lpstr>Canva Sans Bold</vt:lpstr>
      <vt:lpstr>Arial</vt:lpstr>
      <vt:lpstr>Canva Sans</vt:lpstr>
      <vt:lpstr>Poppins Bold Italics</vt:lpstr>
      <vt:lpstr>Poppins Bold</vt:lpstr>
      <vt:lpstr>Poppins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RFM Customer Lifetime Value Analysis</dc:title>
  <cp:lastModifiedBy>BHEKI MOGOLA</cp:lastModifiedBy>
  <cp:revision>1</cp:revision>
  <dcterms:created xsi:type="dcterms:W3CDTF">2006-08-16T00:00:00Z</dcterms:created>
  <dcterms:modified xsi:type="dcterms:W3CDTF">2025-07-15T19:47:21Z</dcterms:modified>
  <dc:identifier>DAGs-1bjHQE</dc:identifier>
</cp:coreProperties>
</file>

<file path=docProps/thumbnail.jpeg>
</file>